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99" r:id="rId4"/>
    <p:sldId id="300" r:id="rId5"/>
    <p:sldId id="259" r:id="rId6"/>
    <p:sldId id="303" r:id="rId7"/>
    <p:sldId id="261" r:id="rId8"/>
    <p:sldId id="304" r:id="rId9"/>
    <p:sldId id="332" r:id="rId10"/>
    <p:sldId id="305" r:id="rId11"/>
    <p:sldId id="265" r:id="rId12"/>
    <p:sldId id="333" r:id="rId13"/>
    <p:sldId id="334" r:id="rId14"/>
    <p:sldId id="306" r:id="rId15"/>
    <p:sldId id="308" r:id="rId16"/>
    <p:sldId id="309" r:id="rId17"/>
    <p:sldId id="310" r:id="rId18"/>
    <p:sldId id="268" r:id="rId19"/>
    <p:sldId id="311" r:id="rId20"/>
    <p:sldId id="270" r:id="rId21"/>
    <p:sldId id="348" r:id="rId22"/>
    <p:sldId id="314" r:id="rId23"/>
    <p:sldId id="279" r:id="rId24"/>
    <p:sldId id="316" r:id="rId25"/>
    <p:sldId id="282" r:id="rId26"/>
    <p:sldId id="342" r:id="rId27"/>
    <p:sldId id="321" r:id="rId28"/>
    <p:sldId id="289" r:id="rId29"/>
    <p:sldId id="290" r:id="rId30"/>
    <p:sldId id="292" r:id="rId31"/>
    <p:sldId id="323" r:id="rId32"/>
    <p:sldId id="293" r:id="rId33"/>
    <p:sldId id="294" r:id="rId34"/>
    <p:sldId id="345" r:id="rId35"/>
    <p:sldId id="346" r:id="rId36"/>
    <p:sldId id="324" r:id="rId37"/>
    <p:sldId id="326" r:id="rId38"/>
    <p:sldId id="34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912"/>
    <a:srgbClr val="BA22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78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fld id="{317C96E6-A46C-45B3-9FD7-DFE50ED4C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05491C4-64B3-4FEA-93FE-EF733EB96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5B800-6756-4865-9C5B-71A586CC717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E6E17-596B-442D-A03F-22FFDF23C66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BBBE9-C9F5-4155-8EEB-791BCF3C629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83FEE-3BCA-4871-BCF3-3C305695C21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DF3269-FB06-470A-9AF6-43131F39919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0" tIns="44446" rIns="90480" bIns="4444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3363F-B4C0-4502-BCEA-AFA53342AC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04DF-02F8-44EA-B582-58D6C73F966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192EC-995F-42DD-9F73-027CB1B13ED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B8EF8-D651-45CB-885D-EE0F488658F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B8EF8-D651-45CB-885D-EE0F488658F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DB7D5-3EEB-4CAC-B5D1-1E0E57E5FF9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D75FC-8BFE-4DD9-803D-6328327FAF5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4AB72-5B1B-4C61-9318-8040BA00821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584C4-E4B0-45E5-938D-9E729BB51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4D14-667E-4F0B-99E3-145F380F3326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80AE4-9AF5-4686-B92A-A86EC6F84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E9AA3-8D32-490E-AF69-3EE23CE0C23E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55BF5-3753-4029-9467-749B66BD0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76403-78D4-4837-AB71-238DF1DCF940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2D54-ABD5-4A0F-8D57-8B171429C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15FDD-7967-4662-AAAA-82C50DAF2FFF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462F4-1D5A-4A8A-9ECC-0B06C60FF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CBBD-FB47-433F-9637-846B56B8EEE1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677A0-FFB0-4D00-B85D-EA68F74C9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B20FD-8DD9-4745-A007-0EF9C139AE47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583A8-8E13-4687-84AB-0A909BF04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5A16F-AA1C-4C0A-88FC-845FEEF51C56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05EE0-E0D6-4C44-B964-0048497FB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49BE-31C5-403B-A1C9-2DEA14373029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31568-172F-418E-BB95-1AA1DAE9A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A55A4-37B8-48A9-B89D-92F78F4199BC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3CD0A-A536-426B-81EA-9E0E45FD6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D8773-E7CA-454B-AE57-5628A746F48B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623C-EF63-4EE7-8CD1-77BC2E687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2C25B-59DE-4240-A7B7-D111B190E3AA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© 2011 Pearson Education, Inc. Publishing as Prentice Hall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04B6D9E-24E8-4574-AD5D-A9CD7F3E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867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867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867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67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867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7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867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444E3E9-B638-498B-8177-39D8EC6A0FF9}" type="datetime1">
              <a:rPr lang="en-US"/>
              <a:pPr>
                <a:defRPr/>
              </a:pPr>
              <a:t>3/30/2014</a:t>
            </a:fld>
            <a:r>
              <a:rPr lang="en-US"/>
              <a:t>Chapter 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zoom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95800"/>
            <a:ext cx="82296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Chapter 12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Designing Distributed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and Internet Systems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14400" y="4572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75000"/>
              </a:lnSpc>
            </a:pPr>
            <a:endParaRPr lang="en-US" sz="40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US" sz="4000" b="1" dirty="0">
              <a:solidFill>
                <a:schemeClr val="tx2"/>
              </a:solidFill>
            </a:endParaRPr>
          </a:p>
          <a:p>
            <a:pPr algn="ctr"/>
            <a:r>
              <a:rPr lang="en-US" sz="4000" b="1" dirty="0">
                <a:solidFill>
                  <a:schemeClr val="tx2"/>
                </a:solidFill>
              </a:rPr>
              <a:t>Modern Systems Analysis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and Design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Sixth Edition</a:t>
            </a: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Jeffrey A. </a:t>
            </a:r>
            <a:r>
              <a:rPr lang="en-US" sz="2800" b="1" dirty="0" err="1">
                <a:solidFill>
                  <a:schemeClr val="tx2"/>
                </a:solidFill>
              </a:rPr>
              <a:t>Hoffer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Joey F. George</a:t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Joseph S. </a:t>
            </a:r>
            <a:r>
              <a:rPr lang="en-US" sz="2800" b="1" dirty="0" err="1">
                <a:solidFill>
                  <a:schemeClr val="tx2"/>
                </a:solidFill>
              </a:rPr>
              <a:t>Valacich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File Servers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Excessive data movement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Entire data tables must be transferred instead of individual records.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Need for powerful client workstations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Each client workstation must devote memory to a full DBMS.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5A5C707-7664-438E-83CE-C2BF750B4FE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7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56A0F3-8EA9-4FF4-A365-2F3638BD55F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Designing Systems for a Client/Server Architecture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z="3100" b="1" dirty="0" smtClean="0"/>
              <a:t>Client/server architecture</a:t>
            </a:r>
            <a:r>
              <a:rPr lang="en-US" sz="3100" dirty="0" smtClean="0"/>
              <a:t>: </a:t>
            </a:r>
          </a:p>
          <a:p>
            <a:pPr lvl="1" eaLnBrk="1" hangingPunct="1"/>
            <a:r>
              <a:rPr lang="en-US" sz="2700" dirty="0" smtClean="0"/>
              <a:t>LAN-based computing environment</a:t>
            </a:r>
          </a:p>
          <a:p>
            <a:pPr lvl="1" eaLnBrk="1" hangingPunct="1"/>
            <a:endParaRPr lang="en-US" sz="2700" dirty="0" smtClean="0"/>
          </a:p>
          <a:p>
            <a:pPr lvl="1" algn="just" eaLnBrk="1" hangingPunct="1"/>
            <a:r>
              <a:rPr lang="en-US" sz="2700" dirty="0" smtClean="0"/>
              <a:t>Central database server or engine performs all database commands sent to it from client workstations</a:t>
            </a:r>
          </a:p>
          <a:p>
            <a:pPr lvl="1" eaLnBrk="1" hangingPunct="1"/>
            <a:endParaRPr lang="en-US" sz="2700" dirty="0" smtClean="0"/>
          </a:p>
          <a:p>
            <a:pPr lvl="1" algn="just" eaLnBrk="1" hangingPunct="1"/>
            <a:r>
              <a:rPr lang="en-US" sz="2700" dirty="0" smtClean="0"/>
              <a:t> Application programs on each client concentrate on user interface functions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3315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File Server vs. Client/Server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6CC63F-67DC-4F51-9695-AF9740B3A9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pic>
        <p:nvPicPr>
          <p:cNvPr id="13318" name="Picture 6" descr="Nona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40576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276600"/>
            <a:ext cx="4000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433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File Server vs. Client/Server (cont.)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90F8A8-1BFE-4599-9309-6ED99A82A6E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pic>
        <p:nvPicPr>
          <p:cNvPr id="14342" name="Picture 9" descr="Nona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85217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2DE98A-14CA-4111-AC3E-A4DABA35F9E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smtClean="0"/>
              <a:t>Designing Systems for a Client/Server Architecture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algn="just" eaLnBrk="1" hangingPunct="1"/>
            <a:r>
              <a:rPr lang="en-US" sz="3100" dirty="0" smtClean="0"/>
              <a:t>Application processing is divided between client and server.</a:t>
            </a:r>
          </a:p>
          <a:p>
            <a:pPr eaLnBrk="1" hangingPunct="1"/>
            <a:endParaRPr lang="en-US" sz="3100" dirty="0" smtClean="0"/>
          </a:p>
          <a:p>
            <a:pPr eaLnBrk="1" hangingPunct="1"/>
            <a:r>
              <a:rPr lang="en-US" sz="3100" dirty="0" smtClean="0"/>
              <a:t>Client manages the user interface.</a:t>
            </a:r>
          </a:p>
          <a:p>
            <a:pPr eaLnBrk="1" hangingPunct="1"/>
            <a:endParaRPr lang="en-US" sz="3100" dirty="0" smtClean="0"/>
          </a:p>
          <a:p>
            <a:pPr algn="just" eaLnBrk="1" hangingPunct="1"/>
            <a:r>
              <a:rPr lang="en-US" sz="3100" dirty="0" smtClean="0"/>
              <a:t>Database server is responsible for data storage and query processing.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29878E-BF9A-4B24-89D3-C9EF14E4240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smtClean="0"/>
              <a:t>Designing Systems for a Client/Server Architecture (Cont.)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886200"/>
          </a:xfrm>
        </p:spPr>
        <p:txBody>
          <a:bodyPr/>
          <a:lstStyle/>
          <a:p>
            <a:pPr eaLnBrk="1" hangingPunct="1"/>
            <a:r>
              <a:rPr lang="en-US" sz="3100" b="1" dirty="0" smtClean="0"/>
              <a:t>Database engine</a:t>
            </a:r>
            <a:r>
              <a:rPr lang="en-US" sz="3100" dirty="0" smtClean="0"/>
              <a:t>: </a:t>
            </a:r>
          </a:p>
          <a:p>
            <a:pPr lvl="1" algn="just" eaLnBrk="1" hangingPunct="1"/>
            <a:r>
              <a:rPr lang="en-US" sz="2700" dirty="0" smtClean="0"/>
              <a:t>the (back-end) portion of the client/server database system running on the server</a:t>
            </a:r>
          </a:p>
          <a:p>
            <a:pPr lvl="1" eaLnBrk="1" hangingPunct="1"/>
            <a:endParaRPr lang="en-US" sz="2700" dirty="0" smtClean="0"/>
          </a:p>
          <a:p>
            <a:pPr lvl="1" algn="just" eaLnBrk="1" hangingPunct="1"/>
            <a:r>
              <a:rPr lang="en-US" sz="2700" dirty="0" smtClean="0"/>
              <a:t>Provides database processing and shared access functions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E30D65-58ED-4BF6-939C-0A3947D3B89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smtClean="0"/>
              <a:t>Designing Systems for a Client/Server Architecture (Cont.)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eaLnBrk="1" hangingPunct="1"/>
            <a:r>
              <a:rPr lang="en-US" b="1" dirty="0" smtClean="0"/>
              <a:t>Client</a:t>
            </a:r>
            <a:r>
              <a:rPr lang="en-US" dirty="0" smtClean="0"/>
              <a:t>: </a:t>
            </a:r>
          </a:p>
          <a:p>
            <a:pPr lvl="1" algn="just" eaLnBrk="1" hangingPunct="1"/>
            <a:r>
              <a:rPr lang="en-US" dirty="0" smtClean="0"/>
              <a:t>The (front-end) portion of the client/server database system</a:t>
            </a:r>
          </a:p>
          <a:p>
            <a:pPr lvl="1" eaLnBrk="1" hangingPunct="1"/>
            <a:endParaRPr lang="en-US" dirty="0" smtClean="0"/>
          </a:p>
          <a:p>
            <a:pPr lvl="1" algn="just" eaLnBrk="1" hangingPunct="1"/>
            <a:r>
              <a:rPr lang="en-US" dirty="0" smtClean="0"/>
              <a:t>Provides the user interface and data manipulation functions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63C3FD-607D-4404-B9D5-5BCDF16665C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smtClean="0"/>
              <a:t>Designing Systems for a Client/Server Architecture (Cont.)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Application program interface </a:t>
            </a:r>
            <a:r>
              <a:rPr lang="en-US" sz="2800" dirty="0" smtClean="0"/>
              <a:t>(</a:t>
            </a:r>
            <a:r>
              <a:rPr lang="en-US" sz="2800" b="1" dirty="0" smtClean="0"/>
              <a:t>API</a:t>
            </a:r>
            <a:r>
              <a:rPr lang="en-US" sz="2800" dirty="0" smtClean="0"/>
              <a:t>): </a:t>
            </a:r>
          </a:p>
          <a:p>
            <a:pPr lvl="1" algn="just" eaLnBrk="1" hangingPunct="1"/>
            <a:r>
              <a:rPr lang="en-US" sz="2400" u="sng" dirty="0" smtClean="0"/>
              <a:t>Software building blocks </a:t>
            </a:r>
            <a:r>
              <a:rPr lang="en-US" sz="2400" dirty="0" smtClean="0"/>
              <a:t>that are used to ensure that </a:t>
            </a:r>
            <a:r>
              <a:rPr lang="en-US" sz="2400" u="sng" dirty="0" smtClean="0"/>
              <a:t>common system capabilities</a:t>
            </a:r>
            <a:r>
              <a:rPr lang="en-US" sz="2400" dirty="0" smtClean="0"/>
              <a:t>, such as user interfaces and printing, as well as modules are standardized to </a:t>
            </a:r>
            <a:r>
              <a:rPr lang="en-US" sz="2400" u="sng" dirty="0" smtClean="0"/>
              <a:t>facilitate data exchange between clients and servers</a:t>
            </a:r>
          </a:p>
          <a:p>
            <a:pPr lvl="1" eaLnBrk="1" hangingPunct="1"/>
            <a:endParaRPr lang="en-US" sz="2400" dirty="0" smtClean="0"/>
          </a:p>
          <a:p>
            <a:pPr lvl="1" algn="just" eaLnBrk="1" hangingPunct="1"/>
            <a:r>
              <a:rPr lang="en-US" dirty="0" smtClean="0"/>
              <a:t>Common API interface can be used by any kind of DBMS (</a:t>
            </a:r>
            <a:r>
              <a:rPr lang="en-US" dirty="0" err="1" smtClean="0"/>
              <a:t>MySQL</a:t>
            </a:r>
            <a:r>
              <a:rPr lang="en-US" dirty="0" smtClean="0"/>
              <a:t>, Sybase, or Oracle)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C16F44-9274-44AF-A4C1-3D673E3A250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6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Client/Server Advantages and Cautions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Advantages</a:t>
            </a:r>
          </a:p>
          <a:p>
            <a:pPr lvl="1" eaLnBrk="1" hangingPunct="1"/>
            <a:r>
              <a:rPr lang="en-US" sz="2400" dirty="0" smtClean="0"/>
              <a:t>Leverages benefits of microcomputer technology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Processing performed close to data source</a:t>
            </a:r>
          </a:p>
          <a:p>
            <a:pPr lvl="2" eaLnBrk="1" hangingPunct="1"/>
            <a:r>
              <a:rPr lang="en-US" sz="2000" dirty="0" smtClean="0"/>
              <a:t>Improves response time</a:t>
            </a:r>
          </a:p>
          <a:p>
            <a:pPr lvl="2" eaLnBrk="1" hangingPunct="1"/>
            <a:r>
              <a:rPr lang="en-US" sz="2000" dirty="0" smtClean="0"/>
              <a:t>Reduces network traffic</a:t>
            </a:r>
          </a:p>
          <a:p>
            <a:pPr lvl="2" eaLnBrk="1" hangingPunct="1"/>
            <a:endParaRPr lang="en-US" sz="2000" dirty="0" smtClean="0"/>
          </a:p>
          <a:p>
            <a:pPr lvl="1" algn="just" eaLnBrk="1" hangingPunct="1"/>
            <a:r>
              <a:rPr lang="en-US" sz="2400" dirty="0" smtClean="0"/>
              <a:t>Facilitates use of GUIs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Encourages acceptance of open systems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F4653B-92E6-4DD7-88ED-90AD1135D15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Cautions</a:t>
            </a:r>
          </a:p>
          <a:p>
            <a:pPr lvl="1" algn="just" eaLnBrk="1" hangingPunct="1"/>
            <a:r>
              <a:rPr lang="en-US" dirty="0" smtClean="0"/>
              <a:t>Difficult migration from file server to client/server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Compatibility issues</a:t>
            </a:r>
          </a:p>
          <a:p>
            <a:pPr lvl="1" eaLnBrk="1" hangingPunct="1"/>
            <a:endParaRPr lang="en-US" dirty="0" smtClean="0"/>
          </a:p>
          <a:p>
            <a:pPr lvl="1" algn="just" eaLnBrk="1" hangingPunct="1"/>
            <a:r>
              <a:rPr lang="en-US" dirty="0" smtClean="0"/>
              <a:t>Limited system design and performance monitoring tools</a:t>
            </a:r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9144000" cy="1371600"/>
          </a:xfrm>
        </p:spPr>
        <p:txBody>
          <a:bodyPr/>
          <a:lstStyle/>
          <a:p>
            <a:pPr eaLnBrk="1" hangingPunct="1"/>
            <a:r>
              <a:rPr lang="en-US" sz="4000" smtClean="0"/>
              <a:t>Client/Server Advantages and Cautions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A07279-7EE3-4524-8BC4-F53F4E313BF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Define </a:t>
            </a:r>
          </a:p>
          <a:p>
            <a:pPr lvl="1"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400" smtClean="0"/>
              <a:t>the key terms client/server architecture, local area network LAN, distributed database, and middleware.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Distinguish </a:t>
            </a:r>
          </a:p>
          <a:p>
            <a:pPr lvl="1"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400" smtClean="0"/>
              <a:t>between file server and client/server environments and contrast how each is used in a LAN.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Describe </a:t>
            </a:r>
          </a:p>
          <a:p>
            <a:pPr lvl="1"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400" smtClean="0"/>
              <a:t>alternative designs for distributed systems and their trade-offs.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Describe </a:t>
            </a:r>
          </a:p>
          <a:p>
            <a:pPr lvl="1"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400" smtClean="0"/>
              <a:t>how standards shape the design of Internet-based systems.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E8E68B-2FDD-4390-8420-1DD2D0A4B24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Advanced Forms of Client/Server Architectures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Three general components:</a:t>
            </a:r>
            <a:endParaRPr lang="en-US" sz="2800" dirty="0" smtClean="0"/>
          </a:p>
          <a:p>
            <a:pPr lvl="1" algn="just" eaLnBrk="1" hangingPunct="1"/>
            <a:r>
              <a:rPr lang="en-US" sz="2400" u="sng" dirty="0" smtClean="0"/>
              <a:t>Data Management</a:t>
            </a:r>
            <a:r>
              <a:rPr lang="en-US" sz="2400" dirty="0" smtClean="0"/>
              <a:t>: manages all interaction between software and database; such as: data retrieving, querying, updating, security.</a:t>
            </a:r>
          </a:p>
          <a:p>
            <a:pPr lvl="1" algn="just" eaLnBrk="1" hangingPunct="1"/>
            <a:r>
              <a:rPr lang="en-US" sz="2400" u="sng" dirty="0" smtClean="0"/>
              <a:t>Data Presentation</a:t>
            </a:r>
            <a:r>
              <a:rPr lang="en-US" sz="2400" dirty="0" smtClean="0"/>
              <a:t>: manages the interface between system users and software; such as display forms and print reports.</a:t>
            </a:r>
          </a:p>
          <a:p>
            <a:pPr lvl="1" algn="just" eaLnBrk="1" hangingPunct="1"/>
            <a:r>
              <a:rPr lang="en-US" sz="2400" u="sng" dirty="0" smtClean="0"/>
              <a:t>Data Analysis</a:t>
            </a:r>
            <a:r>
              <a:rPr lang="en-US" sz="2400" dirty="0" smtClean="0"/>
              <a:t>: transforms inputs to output.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E8E68B-2FDD-4390-8420-1DD2D0A4B24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Advanced Forms of Client/Server Architectures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Application server</a:t>
            </a:r>
            <a:r>
              <a:rPr lang="en-US" sz="2800" dirty="0" smtClean="0"/>
              <a:t>: </a:t>
            </a:r>
          </a:p>
          <a:p>
            <a:pPr lvl="1" algn="just" eaLnBrk="1" hangingPunct="1"/>
            <a:r>
              <a:rPr lang="en-US" sz="2400" dirty="0" smtClean="0"/>
              <a:t>A computing server where data analysis functions primarily reside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b="1" dirty="0" smtClean="0"/>
              <a:t>Three-tiered client/server</a:t>
            </a:r>
            <a:r>
              <a:rPr lang="en-US" sz="2800" dirty="0" smtClean="0"/>
              <a:t>: </a:t>
            </a:r>
          </a:p>
          <a:p>
            <a:pPr lvl="1" algn="just" eaLnBrk="1" hangingPunct="1"/>
            <a:r>
              <a:rPr lang="en-US" sz="2400" dirty="0" smtClean="0"/>
              <a:t>Advanced client/server architectures in which there are three logical and distinct applications</a:t>
            </a:r>
          </a:p>
          <a:p>
            <a:pPr lvl="2" algn="just" eaLnBrk="1" hangingPunct="1"/>
            <a:r>
              <a:rPr lang="en-US" sz="2000" dirty="0" smtClean="0"/>
              <a:t>Data management, presentation, and analysis – that are combined to create a single information system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3DFCB3-4657-43B4-B4C1-3BDD9620134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253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Advanced Forms of Client/Server Architectures (Cont.)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z="3100" b="1" dirty="0" smtClean="0"/>
              <a:t>Middleware</a:t>
            </a:r>
            <a:r>
              <a:rPr lang="en-US" sz="3100" dirty="0" smtClean="0"/>
              <a:t>: </a:t>
            </a:r>
          </a:p>
          <a:p>
            <a:pPr lvl="1" algn="just" eaLnBrk="1" hangingPunct="1"/>
            <a:r>
              <a:rPr lang="en-US" sz="2700" dirty="0" smtClean="0"/>
              <a:t>A combination of hardware, software, and communication technologies</a:t>
            </a:r>
          </a:p>
          <a:p>
            <a:pPr lvl="1" eaLnBrk="1" hangingPunct="1"/>
            <a:endParaRPr lang="en-US" sz="2700" dirty="0" smtClean="0"/>
          </a:p>
          <a:p>
            <a:pPr lvl="1" algn="just" eaLnBrk="1" hangingPunct="1"/>
            <a:r>
              <a:rPr lang="en-US" sz="2700" dirty="0" smtClean="0"/>
              <a:t>Bring data management, presentation, and analysis together into a three-tiered client/server environment.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333760-4CB1-46D0-8410-13BA516B4DA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355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Internet Systems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800" dirty="0" smtClean="0"/>
              <a:t>Most new system development focuses on Internet-base applications </a:t>
            </a:r>
          </a:p>
          <a:p>
            <a:pPr lvl="1" algn="just" eaLnBrk="1" hangingPunct="1"/>
            <a:r>
              <a:rPr lang="en-US" sz="2400" dirty="0" smtClean="0"/>
              <a:t>for internal processing, business-to-business, and business-to-consumer.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Main design issues: </a:t>
            </a:r>
          </a:p>
          <a:p>
            <a:pPr lvl="1" algn="just" eaLnBrk="1" hangingPunct="1"/>
            <a:r>
              <a:rPr lang="en-US" sz="2400" dirty="0" smtClean="0"/>
              <a:t>standards, separating content from display, future evolution, site consistency, site management and online data management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B74B4F-2448-4497-9DD7-1328FBA45A8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458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Standards Drive the Internet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Types of Standards: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dirty="0" smtClean="0"/>
              <a:t>Domain naming: </a:t>
            </a:r>
            <a:r>
              <a:rPr lang="en-US" sz="2400" dirty="0" smtClean="0"/>
              <a:t>a method for translating domain names into Internet Protocol (IP) addresses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smtClean="0"/>
              <a:t>“</a:t>
            </a:r>
            <a:r>
              <a:rPr lang="en-US" sz="2400" b="1" dirty="0" smtClean="0"/>
              <a:t>Hypertext Transfer Protocol </a:t>
            </a:r>
            <a:r>
              <a:rPr lang="en-US" sz="2400" dirty="0" smtClean="0"/>
              <a:t>(</a:t>
            </a:r>
            <a:r>
              <a:rPr lang="en-US" sz="2400" b="1" dirty="0" smtClean="0"/>
              <a:t>HTTP</a:t>
            </a:r>
            <a:r>
              <a:rPr lang="en-US" sz="2400" dirty="0" smtClean="0"/>
              <a:t>): a communication protocol for exchanging information on the Internet</a:t>
            </a:r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US" sz="2400" b="1" dirty="0" smtClean="0"/>
              <a:t>Hypertext Markup Language </a:t>
            </a:r>
            <a:r>
              <a:rPr lang="en-US" sz="2400" dirty="0" smtClean="0"/>
              <a:t>(</a:t>
            </a:r>
            <a:r>
              <a:rPr lang="en-US" sz="2400" b="1" dirty="0" smtClean="0"/>
              <a:t>HTML</a:t>
            </a:r>
            <a:r>
              <a:rPr lang="en-US" sz="2400" dirty="0" smtClean="0"/>
              <a:t>): the standard language for representing content on the Web via command tags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4AB442-00BC-49A6-9E9B-DA8F152046B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560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z="4000" smtClean="0"/>
              <a:t>Future Evolution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b="1" dirty="0" smtClean="0"/>
              <a:t>Thin client</a:t>
            </a:r>
            <a:r>
              <a:rPr lang="en-US" sz="2800" dirty="0" smtClean="0"/>
              <a:t>: a client device designed so that </a:t>
            </a:r>
            <a:r>
              <a:rPr lang="en-US" sz="2800" u="sng" dirty="0" smtClean="0"/>
              <a:t>most processing and data storage occur on the server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 of wireless mobile devices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i="1" dirty="0" smtClean="0"/>
              <a:t>Wireless Access Protocol </a:t>
            </a:r>
            <a:r>
              <a:rPr lang="en-US" sz="2400" dirty="0" smtClean="0"/>
              <a:t>(WAP): a wireless version of HTTP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US" sz="2400" i="1" dirty="0" smtClean="0"/>
              <a:t>Wireless Markup Language </a:t>
            </a:r>
            <a:r>
              <a:rPr lang="en-US" sz="2400" dirty="0" smtClean="0"/>
              <a:t>(WML): a wireless version of HTML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9E4DAF-66C1-4AAD-9681-55A64E4E97D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662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pic>
        <p:nvPicPr>
          <p:cNvPr id="26629" name="Picture 6" descr="Nona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520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762250"/>
            <a:ext cx="42703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914400" y="51816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12-9</a:t>
            </a:r>
          </a:p>
          <a:p>
            <a:r>
              <a:rPr lang="en-US"/>
              <a:t>Thin clients typically have a limited</a:t>
            </a:r>
          </a:p>
          <a:p>
            <a:r>
              <a:rPr lang="en-US"/>
              <a:t>screen size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4572000" y="533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12-8</a:t>
            </a:r>
          </a:p>
          <a:p>
            <a:r>
              <a:rPr lang="en-US"/>
              <a:t>Thin clients used to access the Internet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Customer Loyalty and Trustworthiness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Personalization</a:t>
            </a:r>
            <a:r>
              <a:rPr lang="en-US" dirty="0" smtClean="0"/>
              <a:t>: </a:t>
            </a:r>
          </a:p>
          <a:p>
            <a:pPr lvl="1" algn="just" eaLnBrk="1" hangingPunct="1"/>
            <a:r>
              <a:rPr lang="en-US" dirty="0" smtClean="0"/>
              <a:t>Providing Internet content to a user based upon knowledge of that customer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Customization</a:t>
            </a:r>
            <a:r>
              <a:rPr lang="en-US" dirty="0" smtClean="0"/>
              <a:t>: </a:t>
            </a:r>
          </a:p>
          <a:p>
            <a:pPr lvl="1" algn="just" eaLnBrk="1" hangingPunct="1"/>
            <a:r>
              <a:rPr lang="en-US" dirty="0" smtClean="0"/>
              <a:t>Internet sites that allow users to customize the content and look of the site based on their personal preferences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C41AA3-41B2-48FC-A8C4-810729ECB42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765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32AA55-1E41-4C0A-A4B7-792FE8E4027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867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Online Transaction Processing (OLTP)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800" b="1" dirty="0" smtClean="0"/>
              <a:t>Online transaction processing </a:t>
            </a:r>
            <a:r>
              <a:rPr lang="en-US" sz="2800" dirty="0" smtClean="0"/>
              <a:t>(</a:t>
            </a:r>
            <a:r>
              <a:rPr lang="en-US" sz="2800" b="1" dirty="0" smtClean="0"/>
              <a:t>OLTP</a:t>
            </a:r>
            <a:r>
              <a:rPr lang="en-US" sz="2800" dirty="0" smtClean="0"/>
              <a:t>): the  immediate </a:t>
            </a:r>
            <a:r>
              <a:rPr lang="en-US" sz="2800" u="sng" dirty="0" smtClean="0"/>
              <a:t>automated responses to the requests </a:t>
            </a:r>
            <a:r>
              <a:rPr lang="en-US" sz="2800" dirty="0" smtClean="0"/>
              <a:t>of users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/>
              <a:t>Designed to handle multiple concurrent transactions.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 smtClean="0"/>
              <a:t>Plays a large role in electronic commerce applications.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F04383-BC85-4873-9A35-6FFC08A5BE0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Online Analytical Processing (OLAP)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800" b="1" dirty="0" smtClean="0"/>
              <a:t>Online analytical processing </a:t>
            </a:r>
            <a:r>
              <a:rPr lang="en-US" sz="2800" dirty="0" smtClean="0"/>
              <a:t>(</a:t>
            </a:r>
            <a:r>
              <a:rPr lang="en-US" sz="2800" b="1" dirty="0" smtClean="0"/>
              <a:t>OLAP</a:t>
            </a:r>
            <a:r>
              <a:rPr lang="en-US" sz="2800" dirty="0" smtClean="0"/>
              <a:t>): the use of graphical software </a:t>
            </a:r>
            <a:r>
              <a:rPr lang="en-US" sz="2800" u="sng" dirty="0" smtClean="0"/>
              <a:t>tools</a:t>
            </a:r>
            <a:r>
              <a:rPr lang="en-US" sz="2800" dirty="0" smtClean="0"/>
              <a:t> that provide complex </a:t>
            </a:r>
            <a:r>
              <a:rPr lang="en-US" sz="2800" u="sng" dirty="0" smtClean="0"/>
              <a:t>analysis</a:t>
            </a:r>
            <a:r>
              <a:rPr lang="en-US" sz="2800" dirty="0" smtClean="0"/>
              <a:t> of data stored in a database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OLAP server is the chief component.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Good for time series and trend analysis.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Enables user to “drill-down” into the data.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C7FEB-C011-48D1-AD92-42229A022C2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(Cont.)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Describe </a:t>
            </a:r>
          </a:p>
          <a:p>
            <a:pPr lvl="1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400" smtClean="0"/>
              <a:t>how site management issues can influence customer loyalty and trustworthiness as well as system security.</a:t>
            </a:r>
          </a:p>
          <a:p>
            <a:pPr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Discuss </a:t>
            </a:r>
          </a:p>
          <a:p>
            <a:pPr lvl="1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400" smtClean="0"/>
              <a:t>issues related to managing online data, including context development, online transaction processing (OLTP), online analytical processing (OLAP), and data warehousing.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DA7FD3-5FAE-4820-A785-5BEB98B906E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072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Warehousing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Data warehouse</a:t>
            </a:r>
            <a:r>
              <a:rPr lang="en-US" dirty="0" smtClean="0"/>
              <a:t>: </a:t>
            </a:r>
          </a:p>
          <a:p>
            <a:pPr lvl="1" algn="just" eaLnBrk="1" hangingPunct="1"/>
            <a:r>
              <a:rPr lang="en-US" dirty="0" smtClean="0"/>
              <a:t>a </a:t>
            </a:r>
            <a:r>
              <a:rPr lang="en-US" u="sng" dirty="0" smtClean="0"/>
              <a:t>subject-oriented</a:t>
            </a:r>
            <a:r>
              <a:rPr lang="en-US" dirty="0" smtClean="0"/>
              <a:t>,  </a:t>
            </a:r>
            <a:r>
              <a:rPr lang="en-US" u="sng" dirty="0" smtClean="0"/>
              <a:t>integrated</a:t>
            </a:r>
            <a:r>
              <a:rPr lang="en-US" dirty="0" smtClean="0"/>
              <a:t>, </a:t>
            </a:r>
            <a:r>
              <a:rPr lang="en-US" u="sng" dirty="0" smtClean="0"/>
              <a:t>time-variant</a:t>
            </a:r>
            <a:r>
              <a:rPr lang="en-US" dirty="0" smtClean="0"/>
              <a:t>, and </a:t>
            </a:r>
            <a:r>
              <a:rPr lang="en-US" u="sng" dirty="0" smtClean="0"/>
              <a:t>nonvolatile</a:t>
            </a:r>
            <a:r>
              <a:rPr lang="en-US" dirty="0" smtClean="0"/>
              <a:t> collection of data used in support of management decision making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ED61DD-552F-4974-B002-BB250C2BE76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174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Warehousing (Cont.)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features</a:t>
            </a:r>
          </a:p>
          <a:p>
            <a:pPr lvl="1" algn="just" eaLnBrk="1" hangingPunct="1"/>
            <a:r>
              <a:rPr lang="en-US" sz="2000" i="1" u="sng" dirty="0" smtClean="0"/>
              <a:t>Subject-oriented</a:t>
            </a:r>
            <a:r>
              <a:rPr lang="en-US" sz="2000" dirty="0" smtClean="0"/>
              <a:t>: organized around key subjects</a:t>
            </a:r>
          </a:p>
          <a:p>
            <a:pPr lvl="1" eaLnBrk="1" hangingPunct="1"/>
            <a:endParaRPr lang="en-US" sz="2000" dirty="0" smtClean="0"/>
          </a:p>
          <a:p>
            <a:pPr lvl="1" algn="just" eaLnBrk="1" hangingPunct="1"/>
            <a:r>
              <a:rPr lang="en-US" sz="2000" i="1" u="sng" dirty="0" smtClean="0"/>
              <a:t>Integrated</a:t>
            </a:r>
            <a:r>
              <a:rPr lang="en-US" sz="2000" dirty="0" smtClean="0"/>
              <a:t>: data are collected from many operational systems and made to conform to standards</a:t>
            </a:r>
          </a:p>
          <a:p>
            <a:pPr lvl="1" eaLnBrk="1" hangingPunct="1"/>
            <a:endParaRPr lang="en-US" sz="2000" dirty="0" smtClean="0"/>
          </a:p>
          <a:p>
            <a:pPr lvl="1" algn="just" eaLnBrk="1" hangingPunct="1"/>
            <a:r>
              <a:rPr lang="en-US" sz="2000" i="1" u="sng" dirty="0" smtClean="0"/>
              <a:t>Time-variant</a:t>
            </a:r>
            <a:r>
              <a:rPr lang="en-US" sz="2000" u="sng" dirty="0" smtClean="0"/>
              <a:t>:</a:t>
            </a:r>
            <a:r>
              <a:rPr lang="en-US" sz="2000" dirty="0" smtClean="0"/>
              <a:t> data contains a time dimension</a:t>
            </a:r>
          </a:p>
          <a:p>
            <a:pPr lvl="1" eaLnBrk="1" hangingPunct="1"/>
            <a:endParaRPr lang="en-US" sz="2000" dirty="0" smtClean="0"/>
          </a:p>
          <a:p>
            <a:pPr lvl="1" algn="just" eaLnBrk="1" hangingPunct="1"/>
            <a:r>
              <a:rPr lang="en-US" sz="2000" i="1" u="sng" dirty="0" smtClean="0"/>
              <a:t>Nonvolatile</a:t>
            </a:r>
            <a:r>
              <a:rPr lang="en-US" sz="2000" dirty="0" smtClean="0"/>
              <a:t>: data cannot be updated by users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AC30DF-1ECC-4F15-92D5-30887B32A53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277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Data Warehousing (Cont.)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Four basic building steps: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smtClean="0"/>
              <a:t>Extract data from various source system files and databases.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Transform, integrate, and load the data.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Data warehouse is a read-only environment.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smtClean="0"/>
              <a:t>Users access via query languages and analytical tools.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C00AFD-A940-4570-A03F-97DF0D422E8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379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z="4000" smtClean="0"/>
              <a:t>Data Warehousing (Cont.)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Two level Architecture: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Data warehouse and decision support environment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Three-level architecture: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Operational systems and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enterprise data warehouse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 marts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5BADBF-EDBE-42A6-B8BC-AD7ACB2F061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482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pic>
        <p:nvPicPr>
          <p:cNvPr id="34821" name="Picture 6" descr="Nona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9488" y="838200"/>
            <a:ext cx="74787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3505200" y="48768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12-18</a:t>
            </a:r>
          </a:p>
          <a:p>
            <a:r>
              <a:rPr lang="en-US"/>
              <a:t>Generic two-tier data</a:t>
            </a:r>
          </a:p>
          <a:p>
            <a:r>
              <a:rPr lang="en-US"/>
              <a:t>warehouse architecture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AF1554-994F-4869-A0E4-18BB61D94D8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584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pic>
        <p:nvPicPr>
          <p:cNvPr id="35845" name="Picture 8" descr="Nona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9313" y="533400"/>
            <a:ext cx="618648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Rectangle 9"/>
          <p:cNvSpPr>
            <a:spLocks noChangeArrowheads="1"/>
          </p:cNvSpPr>
          <p:nvPr/>
        </p:nvSpPr>
        <p:spPr bwMode="auto">
          <a:xfrm>
            <a:off x="457200" y="45720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12-19</a:t>
            </a:r>
          </a:p>
          <a:p>
            <a:r>
              <a:rPr lang="en-US"/>
              <a:t>Three-tier warehouse architecture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178FDC-F91B-43AC-8134-A0C734F44E5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z="4000" smtClean="0"/>
              <a:t>Data Warehousing (Cont.)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algn="just" eaLnBrk="1" hangingPunct="1"/>
            <a:r>
              <a:rPr lang="en-US" sz="2400" b="1" dirty="0" smtClean="0"/>
              <a:t>Enterprise data warehouse </a:t>
            </a:r>
            <a:r>
              <a:rPr lang="en-US" sz="2400" dirty="0" smtClean="0"/>
              <a:t>(</a:t>
            </a:r>
            <a:r>
              <a:rPr lang="en-US" sz="2400" b="1" dirty="0" smtClean="0"/>
              <a:t>EDW</a:t>
            </a:r>
            <a:r>
              <a:rPr lang="en-US" sz="2400" dirty="0" smtClean="0"/>
              <a:t>): a centralized, integrated data warehouse that is the control point and single source of all data made available to end users </a:t>
            </a:r>
          </a:p>
          <a:p>
            <a:pPr lvl="1" eaLnBrk="1" hangingPunct="1"/>
            <a:r>
              <a:rPr lang="en-US" sz="2000" dirty="0" smtClean="0"/>
              <a:t>for decision support applications throughout the entire organization</a:t>
            </a:r>
          </a:p>
          <a:p>
            <a:pPr eaLnBrk="1" hangingPunct="1"/>
            <a:endParaRPr lang="en-US" sz="2400" dirty="0" smtClean="0"/>
          </a:p>
          <a:p>
            <a:pPr algn="just" eaLnBrk="1" hangingPunct="1"/>
            <a:r>
              <a:rPr lang="en-US" sz="2400" b="1" dirty="0" smtClean="0"/>
              <a:t>Data mart</a:t>
            </a:r>
            <a:r>
              <a:rPr lang="en-US" sz="2400" dirty="0" smtClean="0"/>
              <a:t>: a data warehouse that is limited in scope; its data are obtained by selecting and (where appropriate) </a:t>
            </a:r>
          </a:p>
          <a:p>
            <a:pPr lvl="1" eaLnBrk="1" hangingPunct="1"/>
            <a:r>
              <a:rPr lang="en-US" sz="2000" dirty="0" smtClean="0"/>
              <a:t>summarizing data from the enterprise data warehouse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Site Content Management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dirty="0" smtClean="0"/>
              <a:t>Content management system </a:t>
            </a:r>
            <a:r>
              <a:rPr lang="en-US" dirty="0" smtClean="0"/>
              <a:t>(</a:t>
            </a:r>
            <a:r>
              <a:rPr lang="en-US" b="1" dirty="0" smtClean="0"/>
              <a:t>CMS</a:t>
            </a:r>
            <a:r>
              <a:rPr lang="en-US" dirty="0" smtClean="0"/>
              <a:t>): a special type of software application for collecting, organizing, and publishing Web site content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16FAD8-5381-4A92-B9CC-6A09C249FD0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789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09600" y="2057400"/>
            <a:ext cx="7589838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6600" dirty="0" smtClean="0">
                <a:solidFill>
                  <a:srgbClr val="000000"/>
                </a:solidFill>
                <a:cs typeface="Times New Roman" pitchFamily="18" charset="0"/>
              </a:rPr>
              <a:t>Thanks</a:t>
            </a:r>
            <a:endParaRPr lang="en-US" sz="66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pic>
        <p:nvPicPr>
          <p:cNvPr id="5123" name="Content Placeholder 7" descr="Nonam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90875" y="1524000"/>
            <a:ext cx="5343525" cy="4953000"/>
          </a:xfrm>
        </p:spPr>
      </p:pic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Distributed and Internet Systems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E7DC31-1765-43DD-AC18-565920056CB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381000" y="48006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12-1</a:t>
            </a:r>
          </a:p>
          <a:p>
            <a:r>
              <a:rPr lang="en-US"/>
              <a:t>Systems development life cycle (SDLC)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7EF71F-20C9-4A97-BEEA-C957832848E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smtClean="0"/>
              <a:t>The Process of Designing Distributed and Internet Systems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Similar to designing single-location systems.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Multi-location deployment, numerous design issues must be considered.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Main issues involve ensuring</a:t>
            </a:r>
          </a:p>
          <a:p>
            <a:pPr lvl="1" eaLnBrk="1" hangingPunct="1"/>
            <a:r>
              <a:rPr lang="en-US" sz="2400" dirty="0" smtClean="0"/>
              <a:t>reliability, availability, survivability, performance.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Designing Distributed Systems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Distributed systems use:</a:t>
            </a:r>
          </a:p>
          <a:p>
            <a:pPr lvl="1" eaLnBrk="1" hangingPunct="1"/>
            <a:r>
              <a:rPr lang="en-US" sz="3200" smtClean="0"/>
              <a:t>LAN-based file server architecture.</a:t>
            </a:r>
          </a:p>
          <a:p>
            <a:pPr lvl="1" eaLnBrk="1" hangingPunct="1"/>
            <a:endParaRPr lang="en-US" sz="3200" smtClean="0"/>
          </a:p>
          <a:p>
            <a:pPr lvl="1" eaLnBrk="1" hangingPunct="1"/>
            <a:r>
              <a:rPr lang="en-US" sz="3200" smtClean="0"/>
              <a:t>Client/server architecture.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44441F1-807B-4193-ADA1-2D69EB490E0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743266-1223-4076-9679-9D5B69BB2DD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Designing Systems for </a:t>
            </a:r>
            <a:br>
              <a:rPr lang="en-US" sz="4000" smtClean="0"/>
            </a:br>
            <a:r>
              <a:rPr lang="en-US" sz="4000" smtClean="0"/>
              <a:t>Local Area Networks (LANs)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b="1" dirty="0" smtClean="0"/>
              <a:t>LAN</a:t>
            </a:r>
            <a:r>
              <a:rPr lang="en-US" dirty="0" smtClean="0"/>
              <a:t>: </a:t>
            </a:r>
          </a:p>
          <a:p>
            <a:pPr lvl="1" eaLnBrk="1" hangingPunct="1"/>
            <a:r>
              <a:rPr lang="en-US" dirty="0" smtClean="0"/>
              <a:t>the cabling, hardware, and software </a:t>
            </a:r>
          </a:p>
          <a:p>
            <a:pPr lvl="1" eaLnBrk="1" hangingPunct="1"/>
            <a:endParaRPr lang="en-US" dirty="0" smtClean="0"/>
          </a:p>
          <a:p>
            <a:pPr lvl="2" algn="just" eaLnBrk="1" hangingPunct="1"/>
            <a:r>
              <a:rPr lang="en-US" dirty="0" smtClean="0"/>
              <a:t>Used to connect workstations, computers, and file servers located in a confined geographical area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Typically within one building or campus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CE3589-C357-47B6-AF53-E303D995B76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File Servers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b="1" dirty="0" smtClean="0"/>
              <a:t>File server</a:t>
            </a:r>
            <a:r>
              <a:rPr lang="en-US" dirty="0" smtClean="0"/>
              <a:t>: </a:t>
            </a:r>
          </a:p>
          <a:p>
            <a:pPr lvl="1" eaLnBrk="1" hangingPunct="1"/>
            <a:r>
              <a:rPr lang="en-US" dirty="0" smtClean="0"/>
              <a:t>A device that manages file operations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Files are shared by each client PC attached to a LAN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Pearson Education, Inc. Publishing as Prentice Hall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42B86F-BAD7-457B-BBA4-99ED604E531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Chapter 12</a:t>
            </a:r>
          </a:p>
        </p:txBody>
      </p:sp>
      <p:pic>
        <p:nvPicPr>
          <p:cNvPr id="10245" name="Picture 6" descr="Nonam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62000"/>
            <a:ext cx="69342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685800" y="15240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12-3</a:t>
            </a:r>
          </a:p>
          <a:p>
            <a:r>
              <a:rPr lang="en-US"/>
              <a:t>File server model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Pixel">
  <a:themeElements>
    <a:clrScheme name="Pixel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</TotalTime>
  <Words>1750</Words>
  <Application>Microsoft Office PowerPoint</Application>
  <PresentationFormat>On-screen Show (4:3)</PresentationFormat>
  <Paragraphs>329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Pixel</vt:lpstr>
      <vt:lpstr>Slide 1</vt:lpstr>
      <vt:lpstr>Learning Objectives</vt:lpstr>
      <vt:lpstr>Learning Objectives (Cont.)</vt:lpstr>
      <vt:lpstr>Designing Distributed and Internet Systems</vt:lpstr>
      <vt:lpstr>The Process of Designing Distributed and Internet Systems</vt:lpstr>
      <vt:lpstr>Designing Distributed Systems</vt:lpstr>
      <vt:lpstr>Designing Systems for  Local Area Networks (LANs)</vt:lpstr>
      <vt:lpstr>File Servers</vt:lpstr>
      <vt:lpstr>Slide 9</vt:lpstr>
      <vt:lpstr>Limitations of File Servers</vt:lpstr>
      <vt:lpstr>Designing Systems for a Client/Server Architecture</vt:lpstr>
      <vt:lpstr>File Server vs. Client/Server</vt:lpstr>
      <vt:lpstr>File Server vs. Client/Server (cont.)</vt:lpstr>
      <vt:lpstr>Designing Systems for a Client/Server Architecture</vt:lpstr>
      <vt:lpstr>Designing Systems for a Client/Server Architecture (Cont.)</vt:lpstr>
      <vt:lpstr>Designing Systems for a Client/Server Architecture (Cont.)</vt:lpstr>
      <vt:lpstr>Designing Systems for a Client/Server Architecture (Cont.)</vt:lpstr>
      <vt:lpstr>Client/Server Advantages and Cautions</vt:lpstr>
      <vt:lpstr>Client/Server Advantages and Cautions</vt:lpstr>
      <vt:lpstr>Advanced Forms of Client/Server Architectures</vt:lpstr>
      <vt:lpstr>Advanced Forms of Client/Server Architectures</vt:lpstr>
      <vt:lpstr>Advanced Forms of Client/Server Architectures (Cont.)</vt:lpstr>
      <vt:lpstr>Designing Internet Systems</vt:lpstr>
      <vt:lpstr>Standards Drive the Internet</vt:lpstr>
      <vt:lpstr>Future Evolution</vt:lpstr>
      <vt:lpstr>Slide 26</vt:lpstr>
      <vt:lpstr>Customer Loyalty and Trustworthiness</vt:lpstr>
      <vt:lpstr>Online Transaction Processing (OLTP)</vt:lpstr>
      <vt:lpstr>Online Analytical Processing (OLAP)</vt:lpstr>
      <vt:lpstr>Data Warehousing</vt:lpstr>
      <vt:lpstr>Data Warehousing (Cont.)</vt:lpstr>
      <vt:lpstr>Data Warehousing (Cont.)</vt:lpstr>
      <vt:lpstr>Data Warehousing (Cont.)</vt:lpstr>
      <vt:lpstr>Slide 34</vt:lpstr>
      <vt:lpstr>Slide 35</vt:lpstr>
      <vt:lpstr>Data Warehousing (Cont.)</vt:lpstr>
      <vt:lpstr>Web Site Content Management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Systems Analysis and Design Ch1</dc:title>
  <dc:creator>Mike Mitri</dc:creator>
  <cp:lastModifiedBy>Stars</cp:lastModifiedBy>
  <cp:revision>330</cp:revision>
  <cp:lastPrinted>1601-01-01T00:00:00Z</cp:lastPrinted>
  <dcterms:created xsi:type="dcterms:W3CDTF">2000-04-11T00:26:26Z</dcterms:created>
  <dcterms:modified xsi:type="dcterms:W3CDTF">2014-03-30T04:27:41Z</dcterms:modified>
</cp:coreProperties>
</file>